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2"/>
  </p:notesMasterIdLst>
  <p:sldIdLst>
    <p:sldId id="506" r:id="rId2"/>
    <p:sldId id="525" r:id="rId3"/>
    <p:sldId id="585" r:id="rId4"/>
    <p:sldId id="891" r:id="rId5"/>
    <p:sldId id="849" r:id="rId6"/>
    <p:sldId id="564" r:id="rId7"/>
    <p:sldId id="833" r:id="rId8"/>
    <p:sldId id="892" r:id="rId9"/>
    <p:sldId id="893" r:id="rId10"/>
    <p:sldId id="326" r:id="rId11"/>
    <p:sldId id="327" r:id="rId12"/>
    <p:sldId id="851" r:id="rId13"/>
    <p:sldId id="836" r:id="rId14"/>
    <p:sldId id="837" r:id="rId15"/>
    <p:sldId id="834" r:id="rId16"/>
    <p:sldId id="852" r:id="rId17"/>
    <p:sldId id="602" r:id="rId18"/>
    <p:sldId id="483" r:id="rId19"/>
    <p:sldId id="884" r:id="rId20"/>
    <p:sldId id="900" r:id="rId21"/>
    <p:sldId id="901" r:id="rId22"/>
    <p:sldId id="842" r:id="rId23"/>
    <p:sldId id="903" r:id="rId24"/>
    <p:sldId id="844" r:id="rId25"/>
    <p:sldId id="845" r:id="rId26"/>
    <p:sldId id="890" r:id="rId27"/>
    <p:sldId id="856" r:id="rId28"/>
    <p:sldId id="886" r:id="rId29"/>
    <p:sldId id="855" r:id="rId30"/>
    <p:sldId id="889" r:id="rId3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1" autoAdjust="0"/>
    <p:restoredTop sz="75170" autoAdjust="0"/>
  </p:normalViewPr>
  <p:slideViewPr>
    <p:cSldViewPr snapToGrid="0">
      <p:cViewPr varScale="1">
        <p:scale>
          <a:sx n="94" d="100"/>
          <a:sy n="94" d="100"/>
        </p:scale>
        <p:origin x="1528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6/23/22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So far we’ve talked about bag of words</a:t>
            </a:r>
          </a:p>
          <a:p>
            <a:pPr marL="0" indent="0">
              <a:buFontTx/>
              <a:buNone/>
            </a:pPr>
            <a:r>
              <a:rPr lang="en-US" dirty="0"/>
              <a:t>Quite powerful</a:t>
            </a:r>
          </a:p>
          <a:p>
            <a:pPr marL="0" indent="0">
              <a:buFontTx/>
              <a:buNone/>
            </a:pPr>
            <a:r>
              <a:rPr lang="en-US" dirty="0"/>
              <a:t>Let’s take a look at what people are actually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3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5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libraries out there for this</a:t>
            </a:r>
          </a:p>
          <a:p>
            <a:r>
              <a:rPr lang="en-US" dirty="0" err="1"/>
              <a:t>Huggingface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9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now deep learning based models – they’re better.</a:t>
            </a:r>
          </a:p>
          <a:p>
            <a:r>
              <a:rPr lang="en-US" dirty="0"/>
              <a:t>But the process ends up being the same</a:t>
            </a:r>
          </a:p>
          <a:p>
            <a:endParaRPr lang="en-US" dirty="0"/>
          </a:p>
          <a:p>
            <a:r>
              <a:rPr lang="en-US" dirty="0"/>
              <a:t>Comparison to extraction of features based on segmentation model, </a:t>
            </a:r>
            <a:r>
              <a:rPr lang="en-US"/>
              <a:t>then simple model based on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02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48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Cautions:</a:t>
            </a:r>
          </a:p>
          <a:p>
            <a:pPr lvl="1"/>
            <a:r>
              <a:rPr lang="en-US" dirty="0"/>
              <a:t>not causal</a:t>
            </a:r>
          </a:p>
          <a:p>
            <a:pPr lvl="1"/>
            <a:r>
              <a:rPr lang="en-US" dirty="0"/>
              <a:t>Many predictors can be highly correlated</a:t>
            </a:r>
          </a:p>
          <a:p>
            <a:pPr lvl="1"/>
            <a:r>
              <a:rPr lang="en-US" dirty="0"/>
              <a:t>When we use many predictors, coefficients can be somewhat arbitrary as a result</a:t>
            </a:r>
          </a:p>
          <a:p>
            <a:pPr lvl="1"/>
            <a:r>
              <a:rPr lang="en-US" dirty="0"/>
              <a:t>Don’t assign too much meaning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05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Cautions:</a:t>
            </a:r>
          </a:p>
          <a:p>
            <a:pPr lvl="1"/>
            <a:r>
              <a:rPr lang="en-US" dirty="0"/>
              <a:t>not causal</a:t>
            </a:r>
          </a:p>
          <a:p>
            <a:pPr lvl="1"/>
            <a:r>
              <a:rPr lang="en-US" dirty="0"/>
              <a:t>Many predictors can be highly correlated</a:t>
            </a:r>
          </a:p>
          <a:p>
            <a:pPr lvl="1"/>
            <a:r>
              <a:rPr lang="en-US" dirty="0"/>
              <a:t>When we use many predictors, coefficients can be somewhat arbitrary as a result</a:t>
            </a:r>
          </a:p>
          <a:p>
            <a:pPr lvl="1"/>
            <a:r>
              <a:rPr lang="en-US" dirty="0"/>
              <a:t>Don’t assign too much meaning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5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the most rigorous survey…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1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98E89-17B2-4721-9E3B-530BF713E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1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6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18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8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robot doesn’t know all this stuff – too many grocery items!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0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(my) child: have the TV teach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1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6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like in deep learning, low-level semantic features are often shared across domains/tasks, but higher level features are more task specific. So again, we can reuse models trained in different domains.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3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E6CF-93DB-8F41-A9EE-AE5225BC3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9234A-0A14-DC4B-B3B1-F1F8C2C4D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9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BC45-073B-4C44-BD1C-104964A3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15BB0-C650-B747-A318-886AADD53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0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8A3B8-4C00-C24D-8518-D0EBF183F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8CBE9-5BE8-2747-96B9-1D39A45C6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262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8ED9-843C-6141-BF19-09A08B6C6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D0D5-F021-6048-A373-A90CFF3B2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73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C8DF-E833-1041-9276-EA2C163F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6FFDF-3BF9-8040-970F-E8EE92798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63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DFE6-0604-B346-B06C-5E88B569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B439-B5A9-5345-81B0-9A9F5BABB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8E795-1A92-4B42-A151-1CFE4B178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48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24B9-D916-1D46-AF46-466D6934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A50C8-B5F8-1D45-BF27-5077ED5AE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5E72E-37A1-DE44-AA75-881D10246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DC717-C8A0-934D-A208-158CCB898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0070C-47F6-C743-B954-1F1CB7F5D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267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FD04-824F-D94F-ABCA-1EFC57D0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193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84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AEE-4580-CF4A-BB08-C365CD84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705D-F50F-FB41-B381-23F12C8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94A9C-4136-824B-ADA5-77A71DA60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42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9B8E-A45C-3744-B455-F2C5FAA3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78388-555A-E440-A427-654A3A688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46CCD-CF48-B64F-A641-E3814AB3B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9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16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C:\Local-Documents\git-docs\CI-Fellowship\Presentations\COVID-JC\2_pipeline\images\retail-robot-hospitality-1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Local-Documents\git-docs\CI-Fellowship\Presentations\COVID-JC\2_pipeline\figs\roboshop_embedding.emf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jamia/ocz20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93/jamia/ocz20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2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Biomedical NLP in Practice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749421"/>
            <a:ext cx="6137564" cy="1183223"/>
          </a:xfrm>
        </p:spPr>
        <p:txBody>
          <a:bodyPr>
            <a:normAutofit/>
          </a:bodyPr>
          <a:lstStyle/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648" y="2133606"/>
            <a:ext cx="2989528" cy="48142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133" dirty="0"/>
              <a:t>Grocery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3648" y="2615036"/>
            <a:ext cx="2989528" cy="2871369"/>
          </a:xfrm>
          <a:ln>
            <a:solidFill>
              <a:schemeClr val="tx1"/>
            </a:solidFill>
          </a:ln>
        </p:spPr>
        <p:txBody>
          <a:bodyPr lIns="548640" tIns="457200" numCol="1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600" dirty="0"/>
              <a:t>granulated sugar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vanilla extract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dark brown sugar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carrots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table salt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eggs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84718-4162-F2A9-60A4-4F4F7E719371}"/>
              </a:ext>
            </a:extLst>
          </p:cNvPr>
          <p:cNvPicPr>
            <a:picLocks noChangeAspect="1"/>
          </p:cNvPicPr>
          <p:nvPr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73" y="2433062"/>
            <a:ext cx="5302027" cy="3031791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35D2C7-9C34-DCF6-5034-B976E4042C54}"/>
              </a:ext>
            </a:extLst>
          </p:cNvPr>
          <p:cNvSpPr txBox="1"/>
          <p:nvPr/>
        </p:nvSpPr>
        <p:spPr>
          <a:xfrm>
            <a:off x="1571396" y="5599570"/>
            <a:ext cx="367235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/>
              <a:t>Example from Anand Chowdhury, </a:t>
            </a:r>
            <a:r>
              <a:rPr lang="en-US" sz="1467" dirty="0" err="1"/>
              <a:t>MMCi</a:t>
            </a:r>
            <a:r>
              <a:rPr lang="en-US" sz="1467" dirty="0"/>
              <a:t> 2019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5B7E91-49ED-0975-3355-6F22E86117C3}"/>
              </a:ext>
            </a:extLst>
          </p:cNvPr>
          <p:cNvSpPr txBox="1">
            <a:spLocks/>
          </p:cNvSpPr>
          <p:nvPr/>
        </p:nvSpPr>
        <p:spPr>
          <a:xfrm>
            <a:off x="609600" y="351748"/>
            <a:ext cx="10972800" cy="1143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To see why this might be a good idea, let’s think about training our new robot to buy groceries</a:t>
            </a:r>
          </a:p>
        </p:txBody>
      </p:sp>
    </p:spTree>
    <p:extLst>
      <p:ext uri="{BB962C8B-B14F-4D97-AF65-F5344CB8AC3E}">
        <p14:creationId xmlns:p14="http://schemas.microsoft.com/office/powerpoint/2010/main" val="2937009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Instead of identifying items individually, we can now identify items by their attributes</a:t>
            </a:r>
            <a:br>
              <a:rPr lang="en-US" dirty="0"/>
            </a:br>
            <a:r>
              <a:rPr lang="en-US" sz="3200" dirty="0"/>
              <a:t>(including previously unseen items)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703620"/>
              </p:ext>
            </p:extLst>
          </p:nvPr>
        </p:nvGraphicFramePr>
        <p:xfrm>
          <a:off x="838201" y="2992334"/>
          <a:ext cx="4021794" cy="262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75">
                  <a:extLst>
                    <a:ext uri="{9D8B030D-6E8A-4147-A177-3AD203B41FA5}">
                      <a16:colId xmlns:a16="http://schemas.microsoft.com/office/drawing/2014/main" val="3653376953"/>
                    </a:ext>
                  </a:extLst>
                </a:gridCol>
                <a:gridCol w="1061075">
                  <a:extLst>
                    <a:ext uri="{9D8B030D-6E8A-4147-A177-3AD203B41FA5}">
                      <a16:colId xmlns:a16="http://schemas.microsoft.com/office/drawing/2014/main" val="4122058366"/>
                    </a:ext>
                  </a:extLst>
                </a:gridCol>
                <a:gridCol w="1801444">
                  <a:extLst>
                    <a:ext uri="{9D8B030D-6E8A-4147-A177-3AD203B41FA5}">
                      <a16:colId xmlns:a16="http://schemas.microsoft.com/office/drawing/2014/main" val="4069419051"/>
                    </a:ext>
                  </a:extLst>
                </a:gridCol>
              </a:tblGrid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59440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Liquid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632019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Sweetness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Sweet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743723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67883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22314"/>
                  </a:ext>
                </a:extLst>
              </a:tr>
              <a:tr h="615675">
                <a:tc>
                  <a:txBody>
                    <a:bodyPr/>
                    <a:lstStyle/>
                    <a:p>
                      <a:r>
                        <a:rPr lang="en-US" sz="1300" dirty="0"/>
                        <a:t>Carrotness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Not really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Platonic essence of carrot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0204"/>
                  </a:ext>
                </a:extLst>
              </a:tr>
            </a:tbl>
          </a:graphicData>
        </a:graphic>
      </p:graphicFrame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A1322CC-C016-BC08-EE3A-FF9D9B03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648" y="2985946"/>
            <a:ext cx="5800152" cy="2627335"/>
          </a:xfrm>
        </p:spPr>
      </p:pic>
    </p:spTree>
    <p:extLst>
      <p:ext uri="{BB962C8B-B14F-4D97-AF65-F5344CB8AC3E}">
        <p14:creationId xmlns:p14="http://schemas.microsoft.com/office/powerpoint/2010/main" val="387482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2A58-E845-673B-B4A3-C94E068E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help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2B16F-12B5-FCD0-4DC9-F5879E132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can make sense of words it hasn’t seen before (weren’t used in training)</a:t>
            </a:r>
          </a:p>
          <a:p>
            <a:endParaRPr lang="en-US" dirty="0"/>
          </a:p>
          <a:p>
            <a:r>
              <a:rPr lang="en-US" dirty="0"/>
              <a:t>Similar words (e.g. synonyms) will have similar attributes, and therefore will have similar effect on model predictions</a:t>
            </a:r>
          </a:p>
          <a:p>
            <a:endParaRPr lang="en-US" dirty="0"/>
          </a:p>
          <a:p>
            <a:r>
              <a:rPr lang="en-US" dirty="0"/>
              <a:t>(more complicated) Now we can convert text to a sequence of vectors; and we were already very good at making predictions from sequences of vectors</a:t>
            </a:r>
          </a:p>
        </p:txBody>
      </p:sp>
    </p:spTree>
    <p:extLst>
      <p:ext uri="{BB962C8B-B14F-4D97-AF65-F5344CB8AC3E}">
        <p14:creationId xmlns:p14="http://schemas.microsoft.com/office/powerpoint/2010/main" val="1898252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2E69-5720-1C46-BD30-B879B34B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68" y="376747"/>
            <a:ext cx="10058392" cy="114300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How do we learn these attributes?</a:t>
            </a:r>
            <a:br>
              <a:rPr lang="en-US" sz="4000" dirty="0"/>
            </a:br>
            <a:r>
              <a:rPr lang="en-US" sz="2800" dirty="0"/>
              <a:t>-&gt; In brief, for now, but there’s an additional, optional lecture on this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21168" y="1909762"/>
            <a:ext cx="10949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KEY IDEA: words are </a:t>
            </a:r>
            <a:r>
              <a:rPr lang="en-US" sz="3200" i="1" dirty="0">
                <a:solidFill>
                  <a:schemeClr val="accent2"/>
                </a:solidFill>
              </a:rPr>
              <a:t>defined</a:t>
            </a:r>
            <a:r>
              <a:rPr lang="en-US" sz="3200" dirty="0">
                <a:solidFill>
                  <a:schemeClr val="accent2"/>
                </a:solidFill>
              </a:rPr>
              <a:t> by the </a:t>
            </a:r>
            <a:r>
              <a:rPr lang="en-US" sz="3200" u="sng" dirty="0">
                <a:solidFill>
                  <a:schemeClr val="accent2"/>
                </a:solidFill>
              </a:rPr>
              <a:t>context</a:t>
            </a:r>
            <a:r>
              <a:rPr lang="en-US" sz="3200" dirty="0">
                <a:solidFill>
                  <a:schemeClr val="accent2"/>
                </a:solidFill>
              </a:rPr>
              <a:t> in which they appear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1328" y="2931997"/>
            <a:ext cx="395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man</a:t>
            </a:r>
            <a:r>
              <a:rPr lang="en-US" sz="2400" b="1" dirty="0"/>
              <a:t> strolls down the street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1329" y="3528171"/>
            <a:ext cx="4347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woman</a:t>
            </a:r>
            <a:r>
              <a:rPr lang="en-US" sz="2400" b="1" dirty="0"/>
              <a:t> strolls down the street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21328" y="4124345"/>
            <a:ext cx="399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child</a:t>
            </a:r>
            <a:r>
              <a:rPr lang="en-US" sz="2400" b="1" dirty="0"/>
              <a:t> strolls down the street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1328" y="4720519"/>
            <a:ext cx="4549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crocodile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/>
              <a:t>strolls down the street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1329" y="5316693"/>
            <a:ext cx="4340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banana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/>
              <a:t>strolls down the street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1327" y="5912867"/>
            <a:ext cx="440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concept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/>
              <a:t>strolls down the street</a:t>
            </a:r>
          </a:p>
        </p:txBody>
      </p:sp>
    </p:spTree>
    <p:extLst>
      <p:ext uri="{BB962C8B-B14F-4D97-AF65-F5344CB8AC3E}">
        <p14:creationId xmlns:p14="http://schemas.microsoft.com/office/powerpoint/2010/main" val="2088189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667" y="1071835"/>
            <a:ext cx="10949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KEY IDEA: words are </a:t>
            </a:r>
            <a:r>
              <a:rPr lang="en-US" sz="3200" i="1" dirty="0">
                <a:solidFill>
                  <a:schemeClr val="accent2"/>
                </a:solidFill>
              </a:rPr>
              <a:t>defined</a:t>
            </a:r>
            <a:r>
              <a:rPr lang="en-US" sz="3200" dirty="0">
                <a:solidFill>
                  <a:schemeClr val="accent2"/>
                </a:solidFill>
              </a:rPr>
              <a:t> by the </a:t>
            </a:r>
            <a:r>
              <a:rPr lang="en-US" sz="3200" u="sng" dirty="0">
                <a:solidFill>
                  <a:schemeClr val="accent2"/>
                </a:solidFill>
              </a:rPr>
              <a:t>context</a:t>
            </a:r>
            <a:r>
              <a:rPr lang="en-US" sz="3200" dirty="0">
                <a:solidFill>
                  <a:schemeClr val="accent2"/>
                </a:solidFill>
              </a:rPr>
              <a:t> in which they appear</a:t>
            </a:r>
          </a:p>
        </p:txBody>
      </p:sp>
      <p:pic>
        <p:nvPicPr>
          <p:cNvPr id="1028" name="Picture 4" descr="Image result for looking up a word in a diction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5405" y="255248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30675" y="5843306"/>
            <a:ext cx="4359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learn word meaning like an adult:</a:t>
            </a:r>
          </a:p>
          <a:p>
            <a:pPr algn="ctr"/>
            <a:r>
              <a:rPr lang="en-US" sz="2400" dirty="0"/>
              <a:t>explicit definitions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27895" y="5843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learn word meaning like an child:</a:t>
            </a:r>
          </a:p>
          <a:p>
            <a:pPr algn="ctr"/>
            <a:r>
              <a:rPr lang="en-US" sz="2400" u="sng" dirty="0"/>
              <a:t>implicit definitions from context</a:t>
            </a:r>
          </a:p>
        </p:txBody>
      </p:sp>
      <p:pic>
        <p:nvPicPr>
          <p:cNvPr id="1030" name="Picture 6" descr="Image result for speech immersion child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89" y="2552485"/>
            <a:ext cx="3793579" cy="2857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427893" y="2305144"/>
            <a:ext cx="43097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https://www.parenting.com/activities/baby/teach-baby-to-talk/</a:t>
            </a:r>
          </a:p>
        </p:txBody>
      </p:sp>
      <p:sp>
        <p:nvSpPr>
          <p:cNvPr id="18" name="Multiply 17"/>
          <p:cNvSpPr/>
          <p:nvPr/>
        </p:nvSpPr>
        <p:spPr>
          <a:xfrm>
            <a:off x="985394" y="2305143"/>
            <a:ext cx="5250023" cy="4369160"/>
          </a:xfrm>
          <a:prstGeom prst="mathMultiply">
            <a:avLst>
              <a:gd name="adj1" fmla="val 118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24735" y="1686426"/>
            <a:ext cx="9373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-&gt; if words are always exchangeable, they must have very similar meaning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8DB8BC-46FF-58EB-2962-3D40D03A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77" y="210810"/>
            <a:ext cx="8170672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How do we learn these attributes?</a:t>
            </a:r>
          </a:p>
        </p:txBody>
      </p:sp>
    </p:spTree>
    <p:extLst>
      <p:ext uri="{BB962C8B-B14F-4D97-AF65-F5344CB8AC3E}">
        <p14:creationId xmlns:p14="http://schemas.microsoft.com/office/powerpoint/2010/main" val="3490862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F95-43DA-264A-B38E-BD98E500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07" y="220983"/>
            <a:ext cx="12192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Now that we have word vectors, how do we use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2223-D0C8-6644-A01C-7C0BE1C4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968008"/>
          </a:xfrm>
        </p:spPr>
        <p:txBody>
          <a:bodyPr>
            <a:normAutofit/>
          </a:bodyPr>
          <a:lstStyle/>
          <a:p>
            <a:r>
              <a:rPr lang="en-US" sz="2400" dirty="0"/>
              <a:t>Look up words individually to obtain their vectors</a:t>
            </a:r>
          </a:p>
          <a:p>
            <a:r>
              <a:rPr lang="en-US" sz="2400" dirty="0"/>
              <a:t>Construct a sequence of 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1168" y="2249293"/>
            <a:ext cx="7231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			is 				a 				sentence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07281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083529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958927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742807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2572719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2441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27736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10041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609602" y="4259199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797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05188" y="3184585"/>
            <a:ext cx="6362409" cy="3194775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9" idx="3"/>
          </p:cNvCxnSpPr>
          <p:nvPr/>
        </p:nvCxnSpPr>
        <p:spPr>
          <a:xfrm>
            <a:off x="1153081" y="4520585"/>
            <a:ext cx="9521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25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2223-D0C8-6644-A01C-7C0BE1C4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968008"/>
          </a:xfrm>
        </p:spPr>
        <p:txBody>
          <a:bodyPr>
            <a:normAutofit/>
          </a:bodyPr>
          <a:lstStyle/>
          <a:p>
            <a:r>
              <a:rPr lang="en-US" sz="2400" dirty="0"/>
              <a:t>Look up words individually to obtain their vectors</a:t>
            </a:r>
          </a:p>
          <a:p>
            <a:r>
              <a:rPr lang="en-US" sz="2400" dirty="0"/>
              <a:t>Construct a sequence of 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1168" y="2249293"/>
            <a:ext cx="3093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a sentence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07281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851050" y="3254007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391030" y="3254007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931010" y="3254007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2572719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3133241" y="2834067"/>
            <a:ext cx="192664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08653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7971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609602" y="4259199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797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05188" y="3184585"/>
            <a:ext cx="2484741" cy="3194775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9" idx="3"/>
          </p:cNvCxnSpPr>
          <p:nvPr/>
        </p:nvCxnSpPr>
        <p:spPr>
          <a:xfrm>
            <a:off x="1153081" y="4520585"/>
            <a:ext cx="9521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CD118FE-C494-FF17-CA93-73A8D4C065A7}"/>
              </a:ext>
            </a:extLst>
          </p:cNvPr>
          <p:cNvSpPr txBox="1">
            <a:spLocks/>
          </p:cNvSpPr>
          <p:nvPr/>
        </p:nvSpPr>
        <p:spPr>
          <a:xfrm>
            <a:off x="6391838" y="4051980"/>
            <a:ext cx="4819559" cy="96800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Now we have a grid of numbers</a:t>
            </a:r>
          </a:p>
          <a:p>
            <a:pPr marL="0" indent="0">
              <a:buNone/>
            </a:pPr>
            <a:r>
              <a:rPr lang="en-US" sz="2400" dirty="0"/>
              <a:t>Similar in many ways to an image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E515EE4-F8D7-C2F1-6034-FA3319EB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07" y="220983"/>
            <a:ext cx="12192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Now that we have word vectors, 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202976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04BA-2B1C-8D4A-9D8E-8B8640CF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“deep” NLP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791F-1ACA-C440-B5F4-B9EC9E29B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Answer, part 2: hierarchical feature extraction (like in image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53583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720405" y="5277331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9731579" y="4182978"/>
            <a:ext cx="1535116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7287897" y="6169338"/>
            <a:ext cx="4774640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dog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3" y="334650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72617" y="3706374"/>
            <a:ext cx="8724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6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9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81" y="3706375"/>
            <a:ext cx="7089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4" y="3700428"/>
            <a:ext cx="924809" cy="5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6D54507-CE31-F545-93DF-9D4C997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16" y="2157378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1" y="4296929"/>
            <a:ext cx="1772152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edges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shapes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textures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4" y="4296929"/>
            <a:ext cx="1354410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eyes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ears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paws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9D5AFCE-C044-3C4C-BD58-C4F92945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Now we can use deep learning to build our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3179256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582213" y="5283625"/>
            <a:ext cx="1729425" cy="138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of semantic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9731579" y="4182978"/>
            <a:ext cx="1535116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5161597" y="6169338"/>
            <a:ext cx="683950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pulmonary embolism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3" y="334650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710510" y="3706375"/>
            <a:ext cx="1334546" cy="15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6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9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81" y="3706375"/>
            <a:ext cx="7089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4" y="3700428"/>
            <a:ext cx="924809" cy="5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1" y="4296928"/>
            <a:ext cx="1825344" cy="1309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words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short phrases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3" y="4296929"/>
            <a:ext cx="1968848" cy="9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concepts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topics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9D5AFCE-C044-3C4C-BD58-C4F92945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Now we can use deep learning to build our hierarchy of </a:t>
            </a:r>
            <a:r>
              <a:rPr lang="en-US" i="1" dirty="0">
                <a:solidFill>
                  <a:schemeClr val="accent2"/>
                </a:solidFill>
              </a:rPr>
              <a:t>semantic</a:t>
            </a:r>
            <a:r>
              <a:rPr lang="en-US" dirty="0"/>
              <a:t> features.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0EC008-0CBF-9FA8-56DC-9B08A4DD0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6" t="10927" r="11177" b="12059"/>
          <a:stretch/>
        </p:blipFill>
        <p:spPr>
          <a:xfrm>
            <a:off x="1183341" y="1969040"/>
            <a:ext cx="2527168" cy="3277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096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2019, I did a brief survey of NLP in JAMA…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53" y="1726154"/>
            <a:ext cx="7150083" cy="47667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41621-63DF-518D-3FE9-EE19953D1D5B}"/>
              </a:ext>
            </a:extLst>
          </p:cNvPr>
          <p:cNvSpPr txBox="1"/>
          <p:nvPr/>
        </p:nvSpPr>
        <p:spPr>
          <a:xfrm>
            <a:off x="838200" y="1690062"/>
            <a:ext cx="31332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 28 articles: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27 were based entirely on word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focused on identifying specific diagnoses or events within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Even today, these simple approaches often work best in practice</a:t>
            </a:r>
          </a:p>
        </p:txBody>
      </p:sp>
    </p:spTree>
    <p:extLst>
      <p:ext uri="{BB962C8B-B14F-4D97-AF65-F5344CB8AC3E}">
        <p14:creationId xmlns:p14="http://schemas.microsoft.com/office/powerpoint/2010/main" val="3672781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9212177" y="5578324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8347465" y="4394579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</p:cNvCxnSpPr>
          <p:nvPr/>
        </p:nvCxnSpPr>
        <p:spPr>
          <a:xfrm flipV="1">
            <a:off x="8347465" y="290772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1FAC8BA-4E0B-8546-91E3-DB4FD3D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20"/>
            <a:ext cx="12192000" cy="94047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Recall: in image processing, we start with a pre-trained </a:t>
            </a:r>
            <a:r>
              <a:rPr lang="en-US" sz="3600" i="1" dirty="0"/>
              <a:t>encoder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7EF31-DD2B-2242-BB8A-C5F5B01D1AAB}"/>
              </a:ext>
            </a:extLst>
          </p:cNvPr>
          <p:cNvSpPr txBox="1"/>
          <p:nvPr/>
        </p:nvSpPr>
        <p:spPr>
          <a:xfrm>
            <a:off x="9212177" y="1212805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18C239F-A05F-DF4A-834B-75B7272EF7B6}"/>
              </a:ext>
            </a:extLst>
          </p:cNvPr>
          <p:cNvGraphicFramePr>
            <a:graphicFrameLocks noGrp="1"/>
          </p:cNvGraphicFramePr>
          <p:nvPr/>
        </p:nvGraphicFramePr>
        <p:xfrm>
          <a:off x="7579907" y="1123568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retinopathy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D92D3-E56B-A746-824F-E5BE7353B5A0}"/>
              </a:ext>
            </a:extLst>
          </p:cNvPr>
          <p:cNvCxnSpPr>
            <a:cxnSpLocks/>
          </p:cNvCxnSpPr>
          <p:nvPr/>
        </p:nvCxnSpPr>
        <p:spPr>
          <a:xfrm flipV="1">
            <a:off x="8347465" y="1951630"/>
            <a:ext cx="0" cy="248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512111-B34C-D745-96B1-4A83D0CAAA5D}"/>
              </a:ext>
            </a:extLst>
          </p:cNvPr>
          <p:cNvSpPr txBox="1"/>
          <p:nvPr/>
        </p:nvSpPr>
        <p:spPr>
          <a:xfrm>
            <a:off x="9690855" y="2297468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2CF5A5-D42C-AA4E-B601-1A156AD1315E}"/>
              </a:ext>
            </a:extLst>
          </p:cNvPr>
          <p:cNvSpPr/>
          <p:nvPr/>
        </p:nvSpPr>
        <p:spPr>
          <a:xfrm>
            <a:off x="7482752" y="3352447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22061E8-B621-3047-183A-03BF4F42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2" y="1474191"/>
            <a:ext cx="5548171" cy="48667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CNN </a:t>
            </a:r>
            <a:r>
              <a:rPr lang="en-US" i="1" dirty="0"/>
              <a:t>image encoder</a:t>
            </a:r>
            <a:r>
              <a:rPr lang="en-US" dirty="0"/>
              <a:t> that converts the raw image to a vector of high-level motifs / features.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i="1" dirty="0"/>
              <a:t>final layer</a:t>
            </a:r>
            <a:r>
              <a:rPr lang="en-US" dirty="0"/>
              <a:t>, or </a:t>
            </a:r>
            <a:r>
              <a:rPr lang="en-US" i="1" dirty="0"/>
              <a:t>prediction head</a:t>
            </a:r>
            <a:r>
              <a:rPr lang="en-US" dirty="0"/>
              <a:t> – this is a </a:t>
            </a:r>
            <a:r>
              <a:rPr lang="en-US" u="sng" dirty="0"/>
              <a:t>logistic regression</a:t>
            </a:r>
            <a:r>
              <a:rPr lang="en-US" dirty="0"/>
              <a:t> model – that makes predictions about the label from these high-level features.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u="sng" dirty="0"/>
              <a:t>reuse</a:t>
            </a:r>
            <a:r>
              <a:rPr lang="en-US" dirty="0"/>
              <a:t> the encoder but </a:t>
            </a:r>
            <a:r>
              <a:rPr lang="en-US" u="sng" dirty="0"/>
              <a:t>replace</a:t>
            </a:r>
            <a:r>
              <a:rPr lang="en-US" dirty="0"/>
              <a:t> the prediction head, since it is specific to the previous (non-medical) task.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A0AC1-E887-ECC4-06E9-6D7E3684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12516" y="1264784"/>
            <a:ext cx="469900" cy="2654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A111F5-3503-29BA-AC7D-265A9150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232" y="4887241"/>
            <a:ext cx="1860465" cy="19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0"/>
    </mc:Choice>
    <mc:Fallback xmlns="">
      <p:transition spd="slow" advTm="6691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9797067" y="5168522"/>
            <a:ext cx="1729425" cy="138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of semantic attributes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8347465" y="4394579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</p:cNvCxnSpPr>
          <p:nvPr/>
        </p:nvCxnSpPr>
        <p:spPr>
          <a:xfrm flipV="1">
            <a:off x="8347465" y="290772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1FAC8BA-4E0B-8546-91E3-DB4FD3D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20"/>
            <a:ext cx="12192000" cy="940472"/>
          </a:xfrm>
        </p:spPr>
        <p:txBody>
          <a:bodyPr>
            <a:noAutofit/>
          </a:bodyPr>
          <a:lstStyle/>
          <a:p>
            <a:pPr algn="ctr"/>
            <a:r>
              <a:rPr lang="en-US" sz="3600" u="sng" dirty="0"/>
              <a:t>In modern (deep) NLP, we also start with a pre-trained </a:t>
            </a:r>
            <a:r>
              <a:rPr lang="en-US" sz="3600" i="1" u="sng" dirty="0"/>
              <a:t>encoder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7EF31-DD2B-2242-BB8A-C5F5B01D1AAB}"/>
              </a:ext>
            </a:extLst>
          </p:cNvPr>
          <p:cNvSpPr txBox="1"/>
          <p:nvPr/>
        </p:nvSpPr>
        <p:spPr>
          <a:xfrm>
            <a:off x="9212177" y="1212805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18C239F-A05F-DF4A-834B-75B7272EF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845346"/>
              </p:ext>
            </p:extLst>
          </p:nvPr>
        </p:nvGraphicFramePr>
        <p:xfrm>
          <a:off x="7579907" y="1123568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D92D3-E56B-A746-824F-E5BE7353B5A0}"/>
              </a:ext>
            </a:extLst>
          </p:cNvPr>
          <p:cNvCxnSpPr>
            <a:cxnSpLocks/>
          </p:cNvCxnSpPr>
          <p:nvPr/>
        </p:nvCxnSpPr>
        <p:spPr>
          <a:xfrm flipV="1">
            <a:off x="8347465" y="1951630"/>
            <a:ext cx="0" cy="248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512111-B34C-D745-96B1-4A83D0CAAA5D}"/>
              </a:ext>
            </a:extLst>
          </p:cNvPr>
          <p:cNvSpPr txBox="1"/>
          <p:nvPr/>
        </p:nvSpPr>
        <p:spPr>
          <a:xfrm>
            <a:off x="9690855" y="2297468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features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2CF5A5-D42C-AA4E-B601-1A156AD1315E}"/>
              </a:ext>
            </a:extLst>
          </p:cNvPr>
          <p:cNvSpPr/>
          <p:nvPr/>
        </p:nvSpPr>
        <p:spPr>
          <a:xfrm>
            <a:off x="7482752" y="3352447"/>
            <a:ext cx="1729425" cy="9414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Encoder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22061E8-B621-3047-183A-03BF4F42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2" y="1474191"/>
            <a:ext cx="5548171" cy="48667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transformer network </a:t>
            </a:r>
            <a:r>
              <a:rPr lang="en-US" i="1" dirty="0"/>
              <a:t>image encoder</a:t>
            </a:r>
            <a:r>
              <a:rPr lang="en-US" dirty="0"/>
              <a:t> that converts the raw semantic attributes to a vector of high-level motifs / features.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i="1" dirty="0"/>
              <a:t>final layer</a:t>
            </a:r>
            <a:r>
              <a:rPr lang="en-US" dirty="0"/>
              <a:t>, or </a:t>
            </a:r>
            <a:r>
              <a:rPr lang="en-US" i="1" dirty="0"/>
              <a:t>prediction head</a:t>
            </a:r>
            <a:r>
              <a:rPr lang="en-US" dirty="0"/>
              <a:t> – this is a </a:t>
            </a:r>
            <a:r>
              <a:rPr lang="en-US" u="sng" dirty="0"/>
              <a:t>logistic regression</a:t>
            </a:r>
            <a:r>
              <a:rPr lang="en-US" dirty="0"/>
              <a:t> model – that makes predictions about the label from these high-level features.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u="sng" dirty="0"/>
              <a:t>reuse</a:t>
            </a:r>
            <a:r>
              <a:rPr lang="en-US" dirty="0"/>
              <a:t> the encoder but </a:t>
            </a:r>
            <a:r>
              <a:rPr lang="en-US" u="sng" dirty="0"/>
              <a:t>replace</a:t>
            </a:r>
            <a:r>
              <a:rPr lang="en-US" dirty="0"/>
              <a:t> the prediction head, since it is specific to the previous task.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A0AC1-E887-ECC4-06E9-6D7E3684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12516" y="1264784"/>
            <a:ext cx="469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EA516C-A040-6944-09F3-EF3207AC1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76" t="10927" r="11177" b="12059"/>
          <a:stretch/>
        </p:blipFill>
        <p:spPr>
          <a:xfrm>
            <a:off x="7083820" y="4850144"/>
            <a:ext cx="2527168" cy="3277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4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0"/>
    </mc:Choice>
    <mc:Fallback xmlns="">
      <p:transition spd="slow" advTm="6691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9A43-0B07-9D49-B4BC-7CF697B4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encoder (&amp; word vectors) is pre-trained on biomedical corpora.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384E5-F9A4-2A44-854B-A7DAF79C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377"/>
            <a:ext cx="12192000" cy="422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84D70-78CE-B24B-A5AD-7AF4BF29DDF5}"/>
              </a:ext>
            </a:extLst>
          </p:cNvPr>
          <p:cNvSpPr txBox="1"/>
          <p:nvPr/>
        </p:nvSpPr>
        <p:spPr>
          <a:xfrm>
            <a:off x="6096000" y="5943938"/>
            <a:ext cx="61005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Lee J, Yoon W, Kim S, Kim D, Kim S, So CH, Kang J.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BioBERT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pre-trained biomedical language representation model for biomedical text mining. Bioinformatics. 2020 Feb 15;36(4):1234-40.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371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E264-3F15-1F55-4410-F5F0748D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encoder (&amp; word vectors) is pre-trained on biomedical corpora.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0EB8-9883-92AC-56D7-8FF289A4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Common encoders (e.g. BERT, GPT3) have millions or billions of parameters (up to 1T)</a:t>
            </a:r>
          </a:p>
          <a:p>
            <a:r>
              <a:rPr lang="en-US" dirty="0"/>
              <a:t>However, the principles remain the same: neural networks performing hierarchical feature extraction</a:t>
            </a:r>
          </a:p>
          <a:p>
            <a:r>
              <a:rPr lang="en-US" dirty="0"/>
              <a:t>Different tasks require slightly different final modifications to the encoder</a:t>
            </a:r>
          </a:p>
          <a:p>
            <a:r>
              <a:rPr lang="en-US" dirty="0"/>
              <a:t>Deep NLP is becoming more accessible (and common in the clinical  literature) as tools to acquire and use these encoders continue to improve</a:t>
            </a:r>
          </a:p>
        </p:txBody>
      </p:sp>
    </p:spTree>
    <p:extLst>
      <p:ext uri="{BB962C8B-B14F-4D97-AF65-F5344CB8AC3E}">
        <p14:creationId xmlns:p14="http://schemas.microsoft.com/office/powerpoint/2010/main" val="3900106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8946-FC6F-5247-A331-50FF9EC6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C6BE-6F99-F447-9C5E-73575908F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008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The </a:t>
            </a:r>
            <a:r>
              <a:rPr lang="en-US" sz="2400" b="1" strike="sngStrike" dirty="0"/>
              <a:t>old</a:t>
            </a:r>
            <a:r>
              <a:rPr lang="en-US" sz="2400" b="1" dirty="0"/>
              <a:t> tried and true way:</a:t>
            </a:r>
          </a:p>
          <a:p>
            <a:endParaRPr lang="en-US" sz="2400" dirty="0"/>
          </a:p>
          <a:p>
            <a:r>
              <a:rPr lang="en-US" sz="2400" dirty="0"/>
              <a:t>Unified Medical Language System (UMLS)</a:t>
            </a:r>
          </a:p>
          <a:p>
            <a:r>
              <a:rPr lang="en-US" sz="2400" dirty="0"/>
              <a:t>Apache </a:t>
            </a:r>
            <a:r>
              <a:rPr lang="en-US" sz="2400" dirty="0" err="1"/>
              <a:t>cTAKES</a:t>
            </a:r>
            <a:endParaRPr lang="en-US" sz="2400" dirty="0"/>
          </a:p>
          <a:p>
            <a:r>
              <a:rPr lang="en-US" sz="2400" u="sng" dirty="0"/>
              <a:t>Rules-based systems</a:t>
            </a:r>
            <a:r>
              <a:rPr lang="en-US" sz="2400" dirty="0"/>
              <a:t> to extract medical concepts from free text</a:t>
            </a:r>
          </a:p>
          <a:p>
            <a:r>
              <a:rPr lang="en-US" sz="2400" dirty="0"/>
              <a:t>Can then build predictive models based on presence or absence of specific medical concepts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622A-6DEF-8BF6-20A7-818BBB5B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57" y="3536368"/>
            <a:ext cx="5411243" cy="220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F3E2FB-419A-2868-43AC-EC3F427B521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730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Example: NILE</a:t>
            </a:r>
          </a:p>
          <a:p>
            <a:r>
              <a:rPr lang="en-US" sz="2400" dirty="0"/>
              <a:t>Best approach in many cases</a:t>
            </a:r>
          </a:p>
          <a:p>
            <a:r>
              <a:rPr lang="en-US" sz="2400" dirty="0"/>
              <a:t>Fast, easy to implement</a:t>
            </a:r>
          </a:p>
        </p:txBody>
      </p:sp>
    </p:spTree>
    <p:extLst>
      <p:ext uri="{BB962C8B-B14F-4D97-AF65-F5344CB8AC3E}">
        <p14:creationId xmlns:p14="http://schemas.microsoft.com/office/powerpoint/2010/main" val="3097628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1B823-C0F0-934A-BA38-0522DB71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51" y="2142765"/>
            <a:ext cx="8637896" cy="4350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39BF5-3617-8347-8EE5-10AB08C826C9}"/>
              </a:ext>
            </a:extLst>
          </p:cNvPr>
          <p:cNvSpPr txBox="1"/>
          <p:nvPr/>
        </p:nvSpPr>
        <p:spPr>
          <a:xfrm>
            <a:off x="3045725" y="6492875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demo.johnsnowlabs.com</a:t>
            </a:r>
            <a:r>
              <a:rPr lang="en-US" dirty="0"/>
              <a:t>/healthcare/NER_CLINICAL/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2C6152-B2A4-AF2B-9400-6958EA46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660718-E6A3-EB43-A814-93FC57627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302"/>
            <a:ext cx="4730087" cy="50814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The new way: </a:t>
            </a:r>
            <a:r>
              <a:rPr lang="en-US" sz="2400" dirty="0"/>
              <a:t>deep NLP encoder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82347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76" y="1317811"/>
            <a:ext cx="11546541" cy="5253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Text data are central to clinical medicine, so the potential for NLP impact is high (but </a:t>
            </a:r>
            <a:r>
              <a:rPr lang="en-US" i="1" dirty="0"/>
              <a:t>not yet realized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Simple, count-based NLP models are surprisingly effective in most clinical applications.</a:t>
            </a:r>
          </a:p>
          <a:p>
            <a:endParaRPr lang="en-US" dirty="0"/>
          </a:p>
          <a:p>
            <a:r>
              <a:rPr lang="en-US" dirty="0"/>
              <a:t>Complex, deep learning NLP models have exceeded human performance. In these models, words are converted to vectors of semantic attributes, and increasingly complex, </a:t>
            </a:r>
            <a:r>
              <a:rPr lang="en-US" dirty="0" err="1"/>
              <a:t>heirarchical</a:t>
            </a:r>
            <a:r>
              <a:rPr lang="en-US" dirty="0"/>
              <a:t> semantic features are then extracted.</a:t>
            </a:r>
          </a:p>
          <a:p>
            <a:endParaRPr lang="en-US" dirty="0"/>
          </a:p>
          <a:p>
            <a:r>
              <a:rPr lang="en-US" dirty="0"/>
              <a:t>Similar to image processing, we can take advantage of complex NLP models by repurposing them for a specific clinical task via fine-tuning of parameters.</a:t>
            </a:r>
          </a:p>
        </p:txBody>
      </p:sp>
    </p:spTree>
    <p:extLst>
      <p:ext uri="{BB962C8B-B14F-4D97-AF65-F5344CB8AC3E}">
        <p14:creationId xmlns:p14="http://schemas.microsoft.com/office/powerpoint/2010/main" val="250534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05A8-F127-AD06-A298-9F58D60E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note on interpretability…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2F03D-4169-2A60-F33D-1D17FF155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this next time.</a:t>
            </a:r>
          </a:p>
        </p:txBody>
      </p:sp>
    </p:spTree>
    <p:extLst>
      <p:ext uri="{BB962C8B-B14F-4D97-AF65-F5344CB8AC3E}">
        <p14:creationId xmlns:p14="http://schemas.microsoft.com/office/powerpoint/2010/main" val="12449288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902D-8CE2-0B9D-3489-1A0560B7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i="1" dirty="0"/>
              <a:t>interpret</a:t>
            </a:r>
            <a:r>
              <a:rPr lang="en-US" dirty="0"/>
              <a:t> a count-based NLP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1420B-38CA-CE5A-A10C-33B17DC5E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656"/>
            <a:ext cx="10515600" cy="43513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133" dirty="0"/>
              <a:t>Suppose you use logistic regression with count-based features, and your model predicts that that an SMS you receive is urgent.</a:t>
            </a:r>
          </a:p>
          <a:p>
            <a:pPr>
              <a:buFontTx/>
              <a:buChar char="-"/>
            </a:pPr>
            <a:r>
              <a:rPr lang="en-US" sz="2133" b="1" dirty="0"/>
              <a:t>Q:</a:t>
            </a:r>
            <a:r>
              <a:rPr lang="en-US" sz="2133" dirty="0"/>
              <a:t> Is it hard to figure out why it made that prediction?</a:t>
            </a:r>
          </a:p>
        </p:txBody>
      </p:sp>
    </p:spTree>
    <p:extLst>
      <p:ext uri="{BB962C8B-B14F-4D97-AF65-F5344CB8AC3E}">
        <p14:creationId xmlns:p14="http://schemas.microsoft.com/office/powerpoint/2010/main" val="35945151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1420B-38CA-CE5A-A10C-33B17DC5E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656"/>
            <a:ext cx="10515600" cy="43513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133" dirty="0"/>
              <a:t>Suppose you use logistic regression with count-based features, and your model predicts that that an SMS you receive is urgent.</a:t>
            </a:r>
          </a:p>
          <a:p>
            <a:pPr>
              <a:buFontTx/>
              <a:buChar char="-"/>
            </a:pPr>
            <a:r>
              <a:rPr lang="en-US" sz="2133" b="1" dirty="0"/>
              <a:t>Q:</a:t>
            </a:r>
            <a:r>
              <a:rPr lang="en-US" sz="2133" dirty="0"/>
              <a:t> Is it hard to figure out why it made that prediction?</a:t>
            </a:r>
          </a:p>
          <a:p>
            <a:pPr>
              <a:buFontTx/>
              <a:buChar char="-"/>
            </a:pPr>
            <a:r>
              <a:rPr lang="en-US" sz="2133" b="1" dirty="0"/>
              <a:t>A:</a:t>
            </a:r>
            <a:r>
              <a:rPr lang="en-US" sz="2133" dirty="0"/>
              <a:t> No. You can look at the coefficients to see which words increased and decreased the predicted probability.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6CD4C-6050-FE69-5037-A8DCE3A7B33C}"/>
              </a:ext>
            </a:extLst>
          </p:cNvPr>
          <p:cNvSpPr txBox="1"/>
          <p:nvPr/>
        </p:nvSpPr>
        <p:spPr>
          <a:xfrm>
            <a:off x="7594545" y="4242070"/>
            <a:ext cx="4210344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associated label:</a:t>
            </a:r>
          </a:p>
          <a:p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 = not urgent, 1 = urgent)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402085-A388-D417-F0F1-5FC4C8418579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5160398"/>
          <a:ext cx="5727704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3005286385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79BE5B-8220-A361-C750-B05202E9FB49}"/>
              </a:ext>
            </a:extLst>
          </p:cNvPr>
          <p:cNvGraphicFramePr>
            <a:graphicFrameLocks noGrp="1"/>
          </p:cNvGraphicFramePr>
          <p:nvPr/>
        </p:nvGraphicFramePr>
        <p:xfrm>
          <a:off x="7911519" y="3221426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C25AC8-44E6-38F4-A71C-8D492E23B560}"/>
              </a:ext>
            </a:extLst>
          </p:cNvPr>
          <p:cNvCxnSpPr>
            <a:cxnSpLocks/>
          </p:cNvCxnSpPr>
          <p:nvPr/>
        </p:nvCxnSpPr>
        <p:spPr>
          <a:xfrm flipV="1">
            <a:off x="773205" y="3931661"/>
            <a:ext cx="2568275" cy="1228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D47908-220F-D51B-7AB7-A6D983EBAAC6}"/>
              </a:ext>
            </a:extLst>
          </p:cNvPr>
          <p:cNvCxnSpPr>
            <a:cxnSpLocks/>
          </p:cNvCxnSpPr>
          <p:nvPr/>
        </p:nvCxnSpPr>
        <p:spPr>
          <a:xfrm flipV="1">
            <a:off x="1497106" y="3931661"/>
            <a:ext cx="1844375" cy="122873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F47F0C-DD56-A745-F98A-C314A3D85D70}"/>
              </a:ext>
            </a:extLst>
          </p:cNvPr>
          <p:cNvCxnSpPr>
            <a:cxnSpLocks/>
          </p:cNvCxnSpPr>
          <p:nvPr/>
        </p:nvCxnSpPr>
        <p:spPr>
          <a:xfrm flipH="1" flipV="1">
            <a:off x="3341479" y="3931661"/>
            <a:ext cx="1006175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1B5F3F-3DFC-371B-E1BC-A3CCAA57F4E7}"/>
              </a:ext>
            </a:extLst>
          </p:cNvPr>
          <p:cNvCxnSpPr>
            <a:cxnSpLocks/>
          </p:cNvCxnSpPr>
          <p:nvPr/>
        </p:nvCxnSpPr>
        <p:spPr>
          <a:xfrm flipV="1">
            <a:off x="2253475" y="3931661"/>
            <a:ext cx="1088005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D115D4-68EA-34E6-9615-3FC7119D6992}"/>
              </a:ext>
            </a:extLst>
          </p:cNvPr>
          <p:cNvCxnSpPr>
            <a:cxnSpLocks/>
          </p:cNvCxnSpPr>
          <p:nvPr/>
        </p:nvCxnSpPr>
        <p:spPr>
          <a:xfrm flipV="1">
            <a:off x="2933643" y="3931661"/>
            <a:ext cx="407837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284EE-1BEA-5F39-CEDF-C5B8C1C8C0B5}"/>
              </a:ext>
            </a:extLst>
          </p:cNvPr>
          <p:cNvCxnSpPr>
            <a:cxnSpLocks/>
          </p:cNvCxnSpPr>
          <p:nvPr/>
        </p:nvCxnSpPr>
        <p:spPr>
          <a:xfrm flipH="1" flipV="1">
            <a:off x="3341481" y="3931661"/>
            <a:ext cx="342900" cy="1223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0A8527-019C-100D-AC48-0C762B65A197}"/>
              </a:ext>
            </a:extLst>
          </p:cNvPr>
          <p:cNvCxnSpPr>
            <a:cxnSpLocks/>
          </p:cNvCxnSpPr>
          <p:nvPr/>
        </p:nvCxnSpPr>
        <p:spPr>
          <a:xfrm flipH="1" flipV="1">
            <a:off x="3341480" y="3931661"/>
            <a:ext cx="1828800" cy="1223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CD5F2D-ACAB-B11A-D476-E5CC1AD91F4F}"/>
              </a:ext>
            </a:extLst>
          </p:cNvPr>
          <p:cNvCxnSpPr>
            <a:cxnSpLocks/>
          </p:cNvCxnSpPr>
          <p:nvPr/>
        </p:nvCxnSpPr>
        <p:spPr>
          <a:xfrm flipH="1" flipV="1">
            <a:off x="3341479" y="3931661"/>
            <a:ext cx="2490139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B114CB-7A0A-94FE-034B-D3780A09DD5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881610" y="3575351"/>
            <a:ext cx="15467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2907C1-88CE-BE8C-60F6-66D72E7D5BF1}"/>
                  </a:ext>
                </a:extLst>
              </p:cNvPr>
              <p:cNvSpPr txBox="1"/>
              <p:nvPr/>
            </p:nvSpPr>
            <p:spPr>
              <a:xfrm>
                <a:off x="1294631" y="4242072"/>
                <a:ext cx="4055597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i="1" baseline="-2500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2907C1-88CE-BE8C-60F6-66D72E7D5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631" y="4242072"/>
                <a:ext cx="4055597" cy="420949"/>
              </a:xfrm>
              <a:prstGeom prst="rect">
                <a:avLst/>
              </a:prstGeom>
              <a:blipFill>
                <a:blip r:embed="rId3"/>
                <a:stretch>
                  <a:fillRect l="-2804" t="-5882" r="-93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7F595C6-2B85-4AC0-95AF-0388EC174F47}"/>
              </a:ext>
            </a:extLst>
          </p:cNvPr>
          <p:cNvGraphicFramePr>
            <a:graphicFrameLocks noGrp="1"/>
          </p:cNvGraphicFramePr>
          <p:nvPr/>
        </p:nvGraphicFramePr>
        <p:xfrm>
          <a:off x="2853738" y="3221426"/>
          <a:ext cx="1027873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8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LOG ODDS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8554B15B-3D39-88CF-EEC5-73CCD3AF381D}"/>
              </a:ext>
            </a:extLst>
          </p:cNvPr>
          <p:cNvSpPr/>
          <p:nvPr/>
        </p:nvSpPr>
        <p:spPr>
          <a:xfrm>
            <a:off x="5428335" y="3261817"/>
            <a:ext cx="602820" cy="6270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𝜎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7D903D-341D-C931-5566-E8AF4334F8D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31154" y="3575351"/>
            <a:ext cx="18803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141936-0CF3-92EC-2D36-0E8C38AAA212}"/>
              </a:ext>
            </a:extLst>
          </p:cNvPr>
          <p:cNvSpPr txBox="1"/>
          <p:nvPr/>
        </p:nvSpPr>
        <p:spPr>
          <a:xfrm rot="16200000">
            <a:off x="2557447" y="3788326"/>
            <a:ext cx="1473421" cy="563327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67" dirty="0"/>
              <a:t>shaking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clinic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morning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mom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sickness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breastfeed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passed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where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BB83C23-E496-60DB-A5AC-274419BA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 can </a:t>
            </a:r>
            <a:r>
              <a:rPr lang="en-US" i="1" dirty="0"/>
              <a:t>interpret</a:t>
            </a:r>
            <a:r>
              <a:rPr lang="en-US" dirty="0"/>
              <a:t> a count-based NLP model</a:t>
            </a:r>
          </a:p>
        </p:txBody>
      </p:sp>
    </p:spTree>
    <p:extLst>
      <p:ext uri="{BB962C8B-B14F-4D97-AF65-F5344CB8AC3E}">
        <p14:creationId xmlns:p14="http://schemas.microsoft.com/office/powerpoint/2010/main" val="3073154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7105-C4B3-114E-9AE8-746CE3C4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55943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In 2022, deep learning is becoming dominant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C7A9DF76-E83B-B343-B413-03075AC6FF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036" y="1487250"/>
            <a:ext cx="8434885" cy="465042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5843171-E3A1-084B-B32B-162160989415}"/>
              </a:ext>
            </a:extLst>
          </p:cNvPr>
          <p:cNvSpPr txBox="1">
            <a:spLocks/>
          </p:cNvSpPr>
          <p:nvPr/>
        </p:nvSpPr>
        <p:spPr>
          <a:xfrm>
            <a:off x="3216036" y="6163338"/>
            <a:ext cx="7677150" cy="431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>
              <a:defRPr lang="en-US"/>
            </a:defPPr>
            <a:lvl1pPr marL="34290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1000" i="1" dirty="0">
                <a:solidFill>
                  <a:srgbClr val="333333"/>
                </a:solidFill>
              </a:rPr>
              <a:t>J Am Med Inform Assoc</a:t>
            </a:r>
            <a:r>
              <a:rPr lang="en-US" sz="1000" dirty="0">
                <a:solidFill>
                  <a:srgbClr val="333333"/>
                </a:solidFill>
              </a:rPr>
              <a:t>, Volume 27, Issue 3, March 2020, Pages 457–470, </a:t>
            </a:r>
            <a:r>
              <a:rPr lang="en-US" sz="1000" dirty="0">
                <a:solidFill>
                  <a:srgbClr val="333333"/>
                </a:solidFill>
                <a:hlinkClick r:id="rId3"/>
              </a:rPr>
              <a:t>https://doi.org/10.1093/jamia/ocz200</a:t>
            </a:r>
            <a:endParaRPr lang="en-US" sz="1000" dirty="0">
              <a:solidFill>
                <a:srgbClr val="33333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1F03-19AE-A8CF-90A2-FF55196CD07C}"/>
              </a:ext>
            </a:extLst>
          </p:cNvPr>
          <p:cNvSpPr txBox="1"/>
          <p:nvPr/>
        </p:nvSpPr>
        <p:spPr>
          <a:xfrm>
            <a:off x="486484" y="2519801"/>
            <a:ext cx="22430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Rarely worse than </a:t>
            </a:r>
            <a:r>
              <a:rPr lang="en-US" dirty="0" err="1"/>
              <a:t>BoW</a:t>
            </a:r>
            <a:r>
              <a:rPr lang="en-US" dirty="0"/>
              <a:t> and often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very easy to use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573673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CBA7-FF83-0A40-9B4F-5838C1C3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interpret a deep learning NLP model?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9D5CA9-31B4-3FB8-2F3A-49926EB9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656"/>
            <a:ext cx="10515600" cy="43513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133" dirty="0"/>
              <a:t>Suppose you apply a deep neural network to a sequence of word vectors, and your model predicts that that the SMS you receive is urgent.</a:t>
            </a:r>
          </a:p>
          <a:p>
            <a:pPr>
              <a:buFontTx/>
              <a:buChar char="-"/>
            </a:pPr>
            <a:r>
              <a:rPr lang="en-US" sz="2133" b="1" dirty="0"/>
              <a:t>Q:</a:t>
            </a:r>
            <a:r>
              <a:rPr lang="en-US" sz="2133" dirty="0"/>
              <a:t> Is it hard to figure out why it made that prediction?</a:t>
            </a:r>
          </a:p>
        </p:txBody>
      </p:sp>
    </p:spTree>
    <p:extLst>
      <p:ext uri="{BB962C8B-B14F-4D97-AF65-F5344CB8AC3E}">
        <p14:creationId xmlns:p14="http://schemas.microsoft.com/office/powerpoint/2010/main" val="144863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5843171-E3A1-084B-B32B-162160989415}"/>
              </a:ext>
            </a:extLst>
          </p:cNvPr>
          <p:cNvSpPr txBox="1">
            <a:spLocks/>
          </p:cNvSpPr>
          <p:nvPr/>
        </p:nvSpPr>
        <p:spPr>
          <a:xfrm>
            <a:off x="-349298" y="6426200"/>
            <a:ext cx="7677150" cy="431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>
              <a:defRPr lang="en-US"/>
            </a:defPPr>
            <a:lvl1pPr marL="34290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1000" i="1" dirty="0">
                <a:solidFill>
                  <a:srgbClr val="333333"/>
                </a:solidFill>
              </a:rPr>
              <a:t>J Am Med Inform Assoc</a:t>
            </a:r>
            <a:r>
              <a:rPr lang="en-US" sz="1000" dirty="0">
                <a:solidFill>
                  <a:srgbClr val="333333"/>
                </a:solidFill>
              </a:rPr>
              <a:t>, Volume 27, Issue 3, March 2020, Pages 457–470, </a:t>
            </a:r>
            <a:r>
              <a:rPr lang="en-US" sz="1000" dirty="0">
                <a:solidFill>
                  <a:srgbClr val="333333"/>
                </a:solidFill>
                <a:hlinkClick r:id="rId2"/>
              </a:rPr>
              <a:t>https://doi.org/10.1093/jamia/ocz200</a:t>
            </a:r>
            <a:endParaRPr lang="en-US" sz="1000" dirty="0">
              <a:solidFill>
                <a:srgbClr val="33333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E276C-96B8-278A-0955-429926B9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43" y="1049918"/>
            <a:ext cx="5991668" cy="5442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85FC3-15EA-6EBE-7651-BEB1ED1A86C8}"/>
              </a:ext>
            </a:extLst>
          </p:cNvPr>
          <p:cNvSpPr txBox="1"/>
          <p:nvPr/>
        </p:nvSpPr>
        <p:spPr>
          <a:xfrm>
            <a:off x="6978556" y="1957139"/>
            <a:ext cx="486414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Common tasks: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Text classification</a:t>
            </a:r>
          </a:p>
          <a:p>
            <a:pPr lvl="1"/>
            <a:r>
              <a:rPr lang="en-US" sz="2000" dirty="0"/>
              <a:t>(classify a note)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Named entity recognition</a:t>
            </a:r>
          </a:p>
          <a:p>
            <a:r>
              <a:rPr lang="en-US" sz="2000" dirty="0"/>
              <a:t>	(identify clinical concepts within a note)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Relation Extraction</a:t>
            </a:r>
          </a:p>
          <a:p>
            <a:r>
              <a:rPr lang="en-US" sz="2000" dirty="0"/>
              <a:t>	(identify relationships between pairs of 	concepts within notes)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Others…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CE1957-ACA3-B04D-8C98-4879325D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55943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In 2022, deep learning is becoming dominant</a:t>
            </a:r>
          </a:p>
        </p:txBody>
      </p:sp>
    </p:spTree>
    <p:extLst>
      <p:ext uri="{BB962C8B-B14F-4D97-AF65-F5344CB8AC3E}">
        <p14:creationId xmlns:p14="http://schemas.microsoft.com/office/powerpoint/2010/main" val="352077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997F-E60F-5856-1B64-3DD36BD4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“deep” NLP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32DBE-FF27-4C7C-C0A9-FADD3C7F1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Answer, part 1: word vectors</a:t>
            </a:r>
          </a:p>
        </p:txBody>
      </p:sp>
    </p:spTree>
    <p:extLst>
      <p:ext uri="{BB962C8B-B14F-4D97-AF65-F5344CB8AC3E}">
        <p14:creationId xmlns:p14="http://schemas.microsoft.com/office/powerpoint/2010/main" val="385625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strike="sngStrike" dirty="0"/>
              <a:t>Old</a:t>
            </a:r>
            <a:r>
              <a:rPr lang="en-US" sz="4000" dirty="0"/>
              <a:t> Tried and true approach: word counts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88659" y="-854028"/>
            <a:ext cx="1325560" cy="1027973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dirty="0"/>
              <a:t>shaking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what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clinic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how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helps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was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nearest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many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with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said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months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the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morning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mom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should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sickness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and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I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is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how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out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breastfeed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passed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11575" y="3136696"/>
          <a:ext cx="101836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319">
                  <a:extLst>
                    <a:ext uri="{9D8B030D-6E8A-4147-A177-3AD203B41FA5}">
                      <a16:colId xmlns:a16="http://schemas.microsoft.com/office/drawing/2014/main" val="2123615854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02671674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96650165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474831274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1763132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52740160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7104460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617904699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019104690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60784034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89712144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23307003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27495959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6843521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428994495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658057197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67193608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14356242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783432820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886668387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859944802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43310588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83097249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54112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2932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52013" y="2503916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passed out and Mom said I was shaking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337862" y="3103910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54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461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New approach: we’d like to </a:t>
            </a:r>
            <a:r>
              <a:rPr lang="en-US" sz="4000" i="1" dirty="0"/>
              <a:t>encode the meaning </a:t>
            </a:r>
            <a:r>
              <a:rPr lang="en-US" sz="4000" dirty="0"/>
              <a:t>of each word by assigning numeric attributes</a:t>
            </a:r>
            <a:endParaRPr lang="en-US" sz="4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1BB00-7856-7446-8C5E-2FBA67162D88}"/>
              </a:ext>
            </a:extLst>
          </p:cNvPr>
          <p:cNvSpPr txBox="1"/>
          <p:nvPr/>
        </p:nvSpPr>
        <p:spPr>
          <a:xfrm>
            <a:off x="7227316" y="3005934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happy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FDD58-EB3C-C34E-BB34-451CCAD8F698}"/>
              </a:ext>
            </a:extLst>
          </p:cNvPr>
          <p:cNvSpPr txBox="1"/>
          <p:nvPr/>
        </p:nvSpPr>
        <p:spPr>
          <a:xfrm>
            <a:off x="5294943" y="31800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18781-A770-454B-80A9-94744A7FF37F}"/>
              </a:ext>
            </a:extLst>
          </p:cNvPr>
          <p:cNvSpPr txBox="1"/>
          <p:nvPr/>
        </p:nvSpPr>
        <p:spPr>
          <a:xfrm>
            <a:off x="7948313" y="259201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joyful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F8335-ECB2-7A4D-82D0-3DCE61D73934}"/>
              </a:ext>
            </a:extLst>
          </p:cNvPr>
          <p:cNvSpPr txBox="1"/>
          <p:nvPr/>
        </p:nvSpPr>
        <p:spPr>
          <a:xfrm>
            <a:off x="6096000" y="359955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satisfied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63E6B-5114-B340-BC65-DBD86141279A}"/>
              </a:ext>
            </a:extLst>
          </p:cNvPr>
          <p:cNvSpPr txBox="1"/>
          <p:nvPr/>
        </p:nvSpPr>
        <p:spPr>
          <a:xfrm>
            <a:off x="7369873" y="384599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merry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C6FED-0EF4-B34D-9DD5-ED78AC7B4C80}"/>
              </a:ext>
            </a:extLst>
          </p:cNvPr>
          <p:cNvSpPr txBox="1"/>
          <p:nvPr/>
        </p:nvSpPr>
        <p:spPr>
          <a:xfrm>
            <a:off x="9074717" y="3848534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ecstatic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3DE9A-E18E-2C45-B7B8-FB7AB28B149B}"/>
              </a:ext>
            </a:extLst>
          </p:cNvPr>
          <p:cNvSpPr txBox="1"/>
          <p:nvPr/>
        </p:nvSpPr>
        <p:spPr>
          <a:xfrm>
            <a:off x="8221269" y="439594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gleeful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4C37D-8A18-434E-873B-38FBA9E7BABB}"/>
              </a:ext>
            </a:extLst>
          </p:cNvPr>
          <p:cNvSpPr txBox="1"/>
          <p:nvPr/>
        </p:nvSpPr>
        <p:spPr>
          <a:xfrm>
            <a:off x="8889573" y="3184838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euphoric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" y="5190312"/>
            <a:ext cx="109728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AA4EA2-C85E-C346-9E6E-A19BDB693D50}"/>
              </a:ext>
            </a:extLst>
          </p:cNvPr>
          <p:cNvSpPr txBox="1"/>
          <p:nvPr/>
        </p:nvSpPr>
        <p:spPr>
          <a:xfrm>
            <a:off x="140547" y="357796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5C59C3-0EA7-354E-A742-DF89E8770A40}"/>
              </a:ext>
            </a:extLst>
          </p:cNvPr>
          <p:cNvSpPr txBox="1"/>
          <p:nvPr/>
        </p:nvSpPr>
        <p:spPr>
          <a:xfrm>
            <a:off x="2501369" y="346430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unhappy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167BFA-74D5-5844-A8A1-FD03EB76CF86}"/>
              </a:ext>
            </a:extLst>
          </p:cNvPr>
          <p:cNvSpPr txBox="1"/>
          <p:nvPr/>
        </p:nvSpPr>
        <p:spPr>
          <a:xfrm>
            <a:off x="1633771" y="313203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melancholy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76BE74-3A95-BF4F-96B6-84E98BB0F0EE}"/>
              </a:ext>
            </a:extLst>
          </p:cNvPr>
          <p:cNvSpPr txBox="1"/>
          <p:nvPr/>
        </p:nvSpPr>
        <p:spPr>
          <a:xfrm>
            <a:off x="754280" y="43227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depressed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E39DBB-115B-9C4B-8938-2C0B7E94FBE3}"/>
              </a:ext>
            </a:extLst>
          </p:cNvPr>
          <p:cNvSpPr txBox="1"/>
          <p:nvPr/>
        </p:nvSpPr>
        <p:spPr>
          <a:xfrm>
            <a:off x="2778157" y="262860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upset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3FD563-9A1F-A64D-8148-B7A71BB2FECB}"/>
              </a:ext>
            </a:extLst>
          </p:cNvPr>
          <p:cNvSpPr txBox="1"/>
          <p:nvPr/>
        </p:nvSpPr>
        <p:spPr>
          <a:xfrm>
            <a:off x="3023531" y="433888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A77DE0-EF75-8644-84F9-639D3A6A3238}"/>
              </a:ext>
            </a:extLst>
          </p:cNvPr>
          <p:cNvSpPr txBox="1"/>
          <p:nvPr/>
        </p:nvSpPr>
        <p:spPr>
          <a:xfrm>
            <a:off x="272965" y="270084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miserable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67CAA-9E04-A64F-AC63-39365E080CA4}"/>
              </a:ext>
            </a:extLst>
          </p:cNvPr>
          <p:cNvSpPr txBox="1"/>
          <p:nvPr/>
        </p:nvSpPr>
        <p:spPr>
          <a:xfrm>
            <a:off x="1590857" y="4006619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sorrowful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C64BFC-4045-174C-A9BB-6A0E9A9F35EF}"/>
              </a:ext>
            </a:extLst>
          </p:cNvPr>
          <p:cNvSpPr txBox="1"/>
          <p:nvPr/>
        </p:nvSpPr>
        <p:spPr>
          <a:xfrm>
            <a:off x="3072864" y="5835055"/>
            <a:ext cx="604627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Attribute 1: how happy or sad is the word?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79F810-A784-9A47-9BA3-F53DCDD5C22C}"/>
              </a:ext>
            </a:extLst>
          </p:cNvPr>
          <p:cNvSpPr txBox="1"/>
          <p:nvPr/>
        </p:nvSpPr>
        <p:spPr>
          <a:xfrm>
            <a:off x="542568" y="5321476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&lt;- sadder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938FA2-06B0-344D-8D8E-95AFC96F9A3E}"/>
              </a:ext>
            </a:extLst>
          </p:cNvPr>
          <p:cNvSpPr txBox="1"/>
          <p:nvPr/>
        </p:nvSpPr>
        <p:spPr>
          <a:xfrm>
            <a:off x="10225337" y="5321476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happier -&gt;</a:t>
            </a:r>
          </a:p>
        </p:txBody>
      </p:sp>
    </p:spTree>
    <p:extLst>
      <p:ext uri="{BB962C8B-B14F-4D97-AF65-F5344CB8AC3E}">
        <p14:creationId xmlns:p14="http://schemas.microsoft.com/office/powerpoint/2010/main" val="317332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461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New approach: we’d like to </a:t>
            </a:r>
            <a:r>
              <a:rPr lang="en-US" sz="4000" i="1" dirty="0"/>
              <a:t>encode the meaning </a:t>
            </a:r>
            <a:r>
              <a:rPr lang="en-US" sz="4000" dirty="0"/>
              <a:t>of each word by assigning numeric attributes</a:t>
            </a:r>
            <a:endParaRPr lang="en-US" sz="4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1BB00-7856-7446-8C5E-2FBA67162D88}"/>
              </a:ext>
            </a:extLst>
          </p:cNvPr>
          <p:cNvSpPr txBox="1"/>
          <p:nvPr/>
        </p:nvSpPr>
        <p:spPr>
          <a:xfrm>
            <a:off x="0" y="44221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happy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FDD58-EB3C-C34E-BB34-451CCAD8F698}"/>
              </a:ext>
            </a:extLst>
          </p:cNvPr>
          <p:cNvSpPr txBox="1"/>
          <p:nvPr/>
        </p:nvSpPr>
        <p:spPr>
          <a:xfrm>
            <a:off x="3388743" y="442212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18781-A770-454B-80A9-94744A7FF37F}"/>
              </a:ext>
            </a:extLst>
          </p:cNvPr>
          <p:cNvSpPr txBox="1"/>
          <p:nvPr/>
        </p:nvSpPr>
        <p:spPr>
          <a:xfrm>
            <a:off x="4476335" y="2412155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joyful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F8335-ECB2-7A4D-82D0-3DCE61D73934}"/>
              </a:ext>
            </a:extLst>
          </p:cNvPr>
          <p:cNvSpPr txBox="1"/>
          <p:nvPr/>
        </p:nvSpPr>
        <p:spPr>
          <a:xfrm>
            <a:off x="2849958" y="296107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satisfied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63E6B-5114-B340-BC65-DBD86141279A}"/>
              </a:ext>
            </a:extLst>
          </p:cNvPr>
          <p:cNvSpPr txBox="1"/>
          <p:nvPr/>
        </p:nvSpPr>
        <p:spPr>
          <a:xfrm>
            <a:off x="5171373" y="3080508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merry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C6FED-0EF4-B34D-9DD5-ED78AC7B4C80}"/>
              </a:ext>
            </a:extLst>
          </p:cNvPr>
          <p:cNvSpPr txBox="1"/>
          <p:nvPr/>
        </p:nvSpPr>
        <p:spPr>
          <a:xfrm>
            <a:off x="7492787" y="270084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ecstatic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3DE9A-E18E-2C45-B7B8-FB7AB28B149B}"/>
              </a:ext>
            </a:extLst>
          </p:cNvPr>
          <p:cNvSpPr txBox="1"/>
          <p:nvPr/>
        </p:nvSpPr>
        <p:spPr>
          <a:xfrm>
            <a:off x="5730177" y="264988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gleeful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4C37D-8A18-434E-873B-38FBA9E7BABB}"/>
              </a:ext>
            </a:extLst>
          </p:cNvPr>
          <p:cNvSpPr txBox="1"/>
          <p:nvPr/>
        </p:nvSpPr>
        <p:spPr>
          <a:xfrm>
            <a:off x="8150898" y="341616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euphoric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" y="5190312"/>
            <a:ext cx="109728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AA4EA2-C85E-C346-9E6E-A19BDB693D50}"/>
              </a:ext>
            </a:extLst>
          </p:cNvPr>
          <p:cNvSpPr txBox="1"/>
          <p:nvPr/>
        </p:nvSpPr>
        <p:spPr>
          <a:xfrm>
            <a:off x="764609" y="413516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5C59C3-0EA7-354E-A742-DF89E8770A40}"/>
              </a:ext>
            </a:extLst>
          </p:cNvPr>
          <p:cNvSpPr txBox="1"/>
          <p:nvPr/>
        </p:nvSpPr>
        <p:spPr>
          <a:xfrm>
            <a:off x="292967" y="341616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unhappy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167BFA-74D5-5844-A8A1-FD03EB76CF86}"/>
              </a:ext>
            </a:extLst>
          </p:cNvPr>
          <p:cNvSpPr txBox="1"/>
          <p:nvPr/>
        </p:nvSpPr>
        <p:spPr>
          <a:xfrm>
            <a:off x="8237860" y="447131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melancholy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76BE74-3A95-BF4F-96B6-84E98BB0F0EE}"/>
              </a:ext>
            </a:extLst>
          </p:cNvPr>
          <p:cNvSpPr txBox="1"/>
          <p:nvPr/>
        </p:nvSpPr>
        <p:spPr>
          <a:xfrm>
            <a:off x="4409376" y="358460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depressed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E39DBB-115B-9C4B-8938-2C0B7E94FBE3}"/>
              </a:ext>
            </a:extLst>
          </p:cNvPr>
          <p:cNvSpPr txBox="1"/>
          <p:nvPr/>
        </p:nvSpPr>
        <p:spPr>
          <a:xfrm>
            <a:off x="1253841" y="2726965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upset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3FD563-9A1F-A64D-8148-B7A71BB2FECB}"/>
              </a:ext>
            </a:extLst>
          </p:cNvPr>
          <p:cNvSpPr txBox="1"/>
          <p:nvPr/>
        </p:nvSpPr>
        <p:spPr>
          <a:xfrm>
            <a:off x="1636222" y="35716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A77DE0-EF75-8644-84F9-639D3A6A3238}"/>
              </a:ext>
            </a:extLst>
          </p:cNvPr>
          <p:cNvSpPr txBox="1"/>
          <p:nvPr/>
        </p:nvSpPr>
        <p:spPr>
          <a:xfrm>
            <a:off x="4674847" y="404935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miserable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67CAA-9E04-A64F-AC63-39365E080CA4}"/>
              </a:ext>
            </a:extLst>
          </p:cNvPr>
          <p:cNvSpPr txBox="1"/>
          <p:nvPr/>
        </p:nvSpPr>
        <p:spPr>
          <a:xfrm>
            <a:off x="6897056" y="3952228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sorrowful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C64BFC-4045-174C-A9BB-6A0E9A9F35EF}"/>
              </a:ext>
            </a:extLst>
          </p:cNvPr>
          <p:cNvSpPr txBox="1"/>
          <p:nvPr/>
        </p:nvSpPr>
        <p:spPr>
          <a:xfrm>
            <a:off x="3221398" y="5825070"/>
            <a:ext cx="5749203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Attribute 2: how highfalutin is the word?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79F810-A784-9A47-9BA3-F53DCDD5C22C}"/>
              </a:ext>
            </a:extLst>
          </p:cNvPr>
          <p:cNvSpPr txBox="1"/>
          <p:nvPr/>
        </p:nvSpPr>
        <p:spPr>
          <a:xfrm>
            <a:off x="542568" y="5321476"/>
            <a:ext cx="218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&lt;- my kid uses 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938FA2-06B0-344D-8D8E-95AFC96F9A3E}"/>
              </a:ext>
            </a:extLst>
          </p:cNvPr>
          <p:cNvSpPr txBox="1"/>
          <p:nvPr/>
        </p:nvSpPr>
        <p:spPr>
          <a:xfrm>
            <a:off x="9242695" y="5321476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nobody uses it -&gt;</a:t>
            </a:r>
          </a:p>
        </p:txBody>
      </p:sp>
    </p:spTree>
    <p:extLst>
      <p:ext uri="{BB962C8B-B14F-4D97-AF65-F5344CB8AC3E}">
        <p14:creationId xmlns:p14="http://schemas.microsoft.com/office/powerpoint/2010/main" val="176694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2872-A2FD-979D-456D-C1F6353E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putting all our words on a map…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3557CD-CDB5-54CA-015B-D0616AFFC801}"/>
              </a:ext>
            </a:extLst>
          </p:cNvPr>
          <p:cNvCxnSpPr>
            <a:cxnSpLocks/>
          </p:cNvCxnSpPr>
          <p:nvPr/>
        </p:nvCxnSpPr>
        <p:spPr>
          <a:xfrm>
            <a:off x="838200" y="5681631"/>
            <a:ext cx="5398827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7C1C27-8178-EB76-DC31-38A4B103635B}"/>
              </a:ext>
            </a:extLst>
          </p:cNvPr>
          <p:cNvCxnSpPr>
            <a:cxnSpLocks/>
          </p:cNvCxnSpPr>
          <p:nvPr/>
        </p:nvCxnSpPr>
        <p:spPr>
          <a:xfrm flipV="1">
            <a:off x="1222612" y="1900451"/>
            <a:ext cx="0" cy="416900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5D98AB-E6B9-9B12-46E3-0D4795D7B197}"/>
              </a:ext>
            </a:extLst>
          </p:cNvPr>
          <p:cNvSpPr txBox="1"/>
          <p:nvPr/>
        </p:nvSpPr>
        <p:spPr>
          <a:xfrm>
            <a:off x="2711104" y="5681631"/>
            <a:ext cx="1653017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Happy axis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1F88A-029B-8BB0-A218-59C4C979F847}"/>
              </a:ext>
            </a:extLst>
          </p:cNvPr>
          <p:cNvSpPr txBox="1"/>
          <p:nvPr/>
        </p:nvSpPr>
        <p:spPr>
          <a:xfrm rot="16200000">
            <a:off x="-165204" y="3542063"/>
            <a:ext cx="2277675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Highfalutin axis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8D78E-8D36-D5FA-8B48-F049AFE259AD}"/>
              </a:ext>
            </a:extLst>
          </p:cNvPr>
          <p:cNvSpPr txBox="1"/>
          <p:nvPr/>
        </p:nvSpPr>
        <p:spPr>
          <a:xfrm>
            <a:off x="3232337" y="215424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euphoric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42EF1-4D41-8E86-5352-9188E64D51A1}"/>
              </a:ext>
            </a:extLst>
          </p:cNvPr>
          <p:cNvSpPr txBox="1"/>
          <p:nvPr/>
        </p:nvSpPr>
        <p:spPr>
          <a:xfrm>
            <a:off x="-173351" y="4829814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7FE64-0A70-29AA-990E-2E8E39688B24}"/>
              </a:ext>
            </a:extLst>
          </p:cNvPr>
          <p:cNvSpPr txBox="1"/>
          <p:nvPr/>
        </p:nvSpPr>
        <p:spPr>
          <a:xfrm>
            <a:off x="838200" y="204433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melancholy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55014-05F9-5D31-FF51-E19ECC59DB05}"/>
              </a:ext>
            </a:extLst>
          </p:cNvPr>
          <p:cNvSpPr txBox="1"/>
          <p:nvPr/>
        </p:nvSpPr>
        <p:spPr>
          <a:xfrm>
            <a:off x="380842" y="2470239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sorrowful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AE353-E282-196A-121B-A29FFF133937}"/>
              </a:ext>
            </a:extLst>
          </p:cNvPr>
          <p:cNvSpPr txBox="1"/>
          <p:nvPr/>
        </p:nvSpPr>
        <p:spPr>
          <a:xfrm>
            <a:off x="2283770" y="3984953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satisfied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67ACA-9659-7412-8570-799FAB9CC59D}"/>
              </a:ext>
            </a:extLst>
          </p:cNvPr>
          <p:cNvSpPr txBox="1"/>
          <p:nvPr/>
        </p:nvSpPr>
        <p:spPr>
          <a:xfrm>
            <a:off x="8461708" y="2403225"/>
            <a:ext cx="2507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We’ll use a few hundred attributes, not just two.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closer together two words are on this map, the more similar their meaning.</a:t>
            </a:r>
          </a:p>
        </p:txBody>
      </p:sp>
    </p:spTree>
    <p:extLst>
      <p:ext uri="{BB962C8B-B14F-4D97-AF65-F5344CB8AC3E}">
        <p14:creationId xmlns:p14="http://schemas.microsoft.com/office/powerpoint/2010/main" val="2908029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17726</TotalTime>
  <Words>1791</Words>
  <Application>Microsoft Macintosh PowerPoint</Application>
  <PresentationFormat>Widescreen</PresentationFormat>
  <Paragraphs>357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Biomedical NLP in Practice</vt:lpstr>
      <vt:lpstr>In 2019, I did a brief survey of NLP in JAMA…</vt:lpstr>
      <vt:lpstr>In 2022, deep learning is becoming dominant</vt:lpstr>
      <vt:lpstr>In 2022, deep learning is becoming dominant</vt:lpstr>
      <vt:lpstr>How does “deep” NLP work?</vt:lpstr>
      <vt:lpstr>Old Tried and true approach: word counts</vt:lpstr>
      <vt:lpstr>New approach: we’d like to encode the meaning of each word by assigning numeric attributes</vt:lpstr>
      <vt:lpstr>New approach: we’d like to encode the meaning of each word by assigning numeric attributes</vt:lpstr>
      <vt:lpstr>We’re putting all our words on a map…</vt:lpstr>
      <vt:lpstr>Grocery List</vt:lpstr>
      <vt:lpstr>Instead of identifying items individually, we can now identify items by their attributes (including previously unseen items)</vt:lpstr>
      <vt:lpstr>Why does this help us?</vt:lpstr>
      <vt:lpstr>How do we learn these attributes? -&gt; In brief, for now, but there’s an additional, optional lecture on this</vt:lpstr>
      <vt:lpstr>How do we learn these attributes?</vt:lpstr>
      <vt:lpstr>Now that we have word vectors, how do we use them?</vt:lpstr>
      <vt:lpstr>Now that we have word vectors, how do we use them?</vt:lpstr>
      <vt:lpstr>How does “deep” NLP work?</vt:lpstr>
      <vt:lpstr>Now we can use deep learning to build our hierarchy of features.</vt:lpstr>
      <vt:lpstr>Now we can use deep learning to build our hierarchy of semantic features.</vt:lpstr>
      <vt:lpstr>Recall: in image processing, we start with a pre-trained encoder</vt:lpstr>
      <vt:lpstr>In modern (deep) NLP, we also start with a pre-trained encoder</vt:lpstr>
      <vt:lpstr>Our encoder (&amp; word vectors) is pre-trained on biomedical corpora.</vt:lpstr>
      <vt:lpstr>Our encoder (&amp; word vectors) is pre-trained on biomedical corpora.</vt:lpstr>
      <vt:lpstr>Named Entity Recognition</vt:lpstr>
      <vt:lpstr>Named Entity Recognition</vt:lpstr>
      <vt:lpstr>Conclusions</vt:lpstr>
      <vt:lpstr>A brief note on interpretability…</vt:lpstr>
      <vt:lpstr>We can interpret a count-based NLP model</vt:lpstr>
      <vt:lpstr>We can interpret a count-based NLP model</vt:lpstr>
      <vt:lpstr>Can we interpret a deep learning NLP model?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carin</dc:creator>
  <cp:lastModifiedBy>Matthew Engelhard, M.D., Ph.D.</cp:lastModifiedBy>
  <cp:revision>271</cp:revision>
  <cp:lastPrinted>2016-07-31T03:57:51Z</cp:lastPrinted>
  <dcterms:created xsi:type="dcterms:W3CDTF">2016-07-12T20:05:41Z</dcterms:created>
  <dcterms:modified xsi:type="dcterms:W3CDTF">2022-06-24T00:25:58Z</dcterms:modified>
</cp:coreProperties>
</file>